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73" r:id="rId4"/>
    <p:sldId id="279" r:id="rId5"/>
    <p:sldId id="274" r:id="rId6"/>
    <p:sldId id="280" r:id="rId7"/>
    <p:sldId id="275" r:id="rId8"/>
    <p:sldId id="28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12/25/2018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10</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390811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1282310586"/>
              </p:ext>
            </p:extLst>
          </p:nvPr>
        </p:nvGraphicFramePr>
        <p:xfrm>
          <a:off x="695175" y="1905000"/>
          <a:ext cx="7315200" cy="731520"/>
        </p:xfrm>
        <a:graphic>
          <a:graphicData uri="http://schemas.openxmlformats.org/drawingml/2006/table">
            <a:tbl>
              <a:tblPr rtl="1" firstRow="1" firstCol="1" bandRow="1">
                <a:tableStyleId>{BC89EF96-8CEA-46FF-86C4-4CE0E7609802}</a:tableStyleId>
              </a:tblPr>
              <a:tblGrid>
                <a:gridCol w="5758241"/>
                <a:gridCol w="155695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t>Making Inferences about Regression Equations and Coefficients </a:t>
                      </a:r>
                      <a:endParaRPr lang="en-US" sz="1600" dirty="0"/>
                    </a:p>
                  </a:txBody>
                  <a:tcPr marL="57547" marR="57547" marT="0" marB="0"/>
                </a:tc>
                <a:tc>
                  <a:txBody>
                    <a:bodyPr/>
                    <a:lstStyle/>
                    <a:p>
                      <a:pPr marL="0" marR="0" algn="ctr" rtl="1">
                        <a:lnSpc>
                          <a:spcPct val="150000"/>
                        </a:lnSpc>
                        <a:spcBef>
                          <a:spcPts val="0"/>
                        </a:spcBef>
                        <a:spcAft>
                          <a:spcPts val="0"/>
                        </a:spcAft>
                      </a:pPr>
                      <a:r>
                        <a:rPr lang="en-US" sz="1600" b="0" dirty="0" smtClean="0">
                          <a:effectLst/>
                          <a:latin typeface="Times New Roman" pitchFamily="18" charset="0"/>
                          <a:cs typeface="Times New Roman" pitchFamily="18" charset="0"/>
                        </a:rPr>
                        <a:t>3</a:t>
                      </a:r>
                      <a:endParaRPr lang="en-US" sz="1050" b="0"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176851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2440" t="34995" r="47638" b="49373"/>
          <a:stretch/>
        </p:blipFill>
        <p:spPr bwMode="auto">
          <a:xfrm>
            <a:off x="1018822" y="1447800"/>
            <a:ext cx="6248400" cy="1993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849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488" y="1187440"/>
            <a:ext cx="7772400" cy="5035353"/>
          </a:xfrm>
          <a:prstGeom prst="rect">
            <a:avLst/>
          </a:prstGeom>
        </p:spPr>
        <p:txBody>
          <a:bodyPr wrap="square">
            <a:spAutoFit/>
          </a:bodyPr>
          <a:lstStyle/>
          <a:p>
            <a:pPr marL="285750" lvl="0" indent="-285750" algn="just" fontAlgn="base">
              <a:lnSpc>
                <a:spcPct val="150000"/>
              </a:lnSpc>
              <a:buFont typeface="Wingdings" pitchFamily="2" charset="2"/>
              <a:buChar char="Ø"/>
            </a:pPr>
            <a:r>
              <a:rPr lang="en-US" dirty="0"/>
              <a:t>Calculate the slope coefficient of a linear equation regressing Y on X (predicts Y from X).</a:t>
            </a:r>
          </a:p>
          <a:p>
            <a:pPr marL="285750" lvl="0" indent="-285750" algn="just" fontAlgn="base">
              <a:lnSpc>
                <a:spcPct val="150000"/>
              </a:lnSpc>
              <a:buFont typeface="Wingdings" pitchFamily="2" charset="2"/>
              <a:buChar char="Ø"/>
            </a:pPr>
            <a:r>
              <a:rPr lang="en-US" dirty="0"/>
              <a:t>Calculate the intercept coefficient for a linear equation regressing Y on X.</a:t>
            </a:r>
          </a:p>
          <a:p>
            <a:pPr marL="285750" lvl="0" indent="-285750" algn="just" fontAlgn="base">
              <a:lnSpc>
                <a:spcPct val="150000"/>
              </a:lnSpc>
              <a:buFont typeface="Wingdings" pitchFamily="2" charset="2"/>
              <a:buChar char="Ø"/>
            </a:pPr>
            <a:r>
              <a:rPr lang="en-US" dirty="0"/>
              <a:t>State the regression equation based on the coefficients just calculated.</a:t>
            </a:r>
          </a:p>
          <a:p>
            <a:pPr marL="285750" lvl="0" indent="-285750" algn="just" fontAlgn="base">
              <a:lnSpc>
                <a:spcPct val="150000"/>
              </a:lnSpc>
              <a:buFont typeface="Wingdings" pitchFamily="2" charset="2"/>
              <a:buChar char="Ø"/>
            </a:pPr>
            <a:r>
              <a:rPr lang="en-US" dirty="0"/>
              <a:t>Calculate the predicted values of Y (Y’) for each of the following individuals.</a:t>
            </a:r>
          </a:p>
          <a:p>
            <a:pPr>
              <a:lnSpc>
                <a:spcPct val="150000"/>
              </a:lnSpc>
            </a:pPr>
            <a:r>
              <a:rPr lang="en-US" dirty="0"/>
              <a:t>Individual A</a:t>
            </a:r>
          </a:p>
          <a:p>
            <a:pPr>
              <a:lnSpc>
                <a:spcPct val="150000"/>
              </a:lnSpc>
            </a:pPr>
            <a:r>
              <a:rPr lang="en-US" dirty="0"/>
              <a:t>Individual G</a:t>
            </a:r>
          </a:p>
          <a:p>
            <a:pPr>
              <a:lnSpc>
                <a:spcPct val="150000"/>
              </a:lnSpc>
            </a:pPr>
            <a:r>
              <a:rPr lang="en-US" dirty="0"/>
              <a:t>Individual J</a:t>
            </a:r>
          </a:p>
          <a:p>
            <a:pPr lvl="0" fontAlgn="base">
              <a:lnSpc>
                <a:spcPct val="150000"/>
              </a:lnSpc>
            </a:pPr>
            <a:r>
              <a:rPr lang="en-US" dirty="0"/>
              <a:t>Calculate the sum of squares residual and the sum of squares regression (using the computational methods).</a:t>
            </a:r>
          </a:p>
          <a:p>
            <a:pPr lvl="0" fontAlgn="base">
              <a:lnSpc>
                <a:spcPct val="150000"/>
              </a:lnSpc>
            </a:pPr>
            <a:r>
              <a:rPr lang="en-US" dirty="0"/>
              <a:t>Calculate the standard error of the estimate. What does this value tell you about the predicted values of Y?</a:t>
            </a:r>
          </a:p>
        </p:txBody>
      </p:sp>
    </p:spTree>
    <p:extLst>
      <p:ext uri="{BB962C8B-B14F-4D97-AF65-F5344CB8AC3E}">
        <p14:creationId xmlns:p14="http://schemas.microsoft.com/office/powerpoint/2010/main" val="22385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077200" cy="3373359"/>
          </a:xfrm>
          <a:prstGeom prst="rect">
            <a:avLst/>
          </a:prstGeom>
        </p:spPr>
        <p:txBody>
          <a:bodyPr wrap="square">
            <a:spAutoFit/>
          </a:bodyPr>
          <a:lstStyle/>
          <a:p>
            <a:pPr algn="just">
              <a:lnSpc>
                <a:spcPct val="150000"/>
              </a:lnSpc>
            </a:pPr>
            <a:r>
              <a:rPr lang="en-US" i="1" dirty="0"/>
              <a:t>Use the following to answer the questions below</a:t>
            </a:r>
            <a:r>
              <a:rPr lang="en-US" dirty="0"/>
              <a:t>:</a:t>
            </a:r>
            <a:r>
              <a:rPr lang="en-US" i="1" dirty="0"/>
              <a:t> </a:t>
            </a:r>
            <a:r>
              <a:rPr lang="en-US" dirty="0"/>
              <a:t>A professor has noticed that students who lack basic math skills do not perform well in his statistics course. The professor creates a math pretest that has a range of zero to ten. The test is given at the first class meeting to determine whether each student has the math skills necessary for the statistics course (n = 8). To evaluate the validity of his pretest, at the end of the semester the professor regresses student course grade points (Y) on the pretest scores (X). The regression equation and statistics appear in the table below. </a:t>
            </a:r>
          </a:p>
        </p:txBody>
      </p:sp>
    </p:spTree>
    <p:extLst>
      <p:ext uri="{BB962C8B-B14F-4D97-AF65-F5344CB8AC3E}">
        <p14:creationId xmlns:p14="http://schemas.microsoft.com/office/powerpoint/2010/main" val="296647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23360" t="39428" r="39632" b="40974"/>
          <a:stretch/>
        </p:blipFill>
        <p:spPr bwMode="auto">
          <a:xfrm>
            <a:off x="1804353" y="1676400"/>
            <a:ext cx="5587047" cy="2893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81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51344"/>
            <a:ext cx="7543800" cy="3788858"/>
          </a:xfrm>
          <a:prstGeom prst="rect">
            <a:avLst/>
          </a:prstGeom>
        </p:spPr>
        <p:txBody>
          <a:bodyPr wrap="square">
            <a:spAutoFit/>
          </a:bodyPr>
          <a:lstStyle/>
          <a:p>
            <a:pPr marL="285750" lvl="0" indent="-285750" fontAlgn="base">
              <a:lnSpc>
                <a:spcPct val="150000"/>
              </a:lnSpc>
              <a:buFont typeface="Wingdings" pitchFamily="2" charset="2"/>
              <a:buChar char="§"/>
            </a:pPr>
            <a:r>
              <a:rPr lang="en-US" dirty="0"/>
              <a:t>Calculate the sum of squares regression and the sum of squares residual.</a:t>
            </a:r>
          </a:p>
          <a:p>
            <a:pPr marL="285750" lvl="0" indent="-285750" fontAlgn="base">
              <a:lnSpc>
                <a:spcPct val="150000"/>
              </a:lnSpc>
              <a:buFont typeface="Wingdings" pitchFamily="2" charset="2"/>
              <a:buChar char="§"/>
            </a:pPr>
            <a:r>
              <a:rPr lang="en-US" dirty="0"/>
              <a:t>Determine the degrees of freedom regression, degrees of freedom residual, and degrees of freedom total. </a:t>
            </a:r>
          </a:p>
          <a:p>
            <a:pPr marL="285750" lvl="0" indent="-285750" fontAlgn="base">
              <a:lnSpc>
                <a:spcPct val="150000"/>
              </a:lnSpc>
              <a:buFont typeface="Wingdings" pitchFamily="2" charset="2"/>
              <a:buChar char="§"/>
            </a:pPr>
            <a:r>
              <a:rPr lang="en-US" dirty="0"/>
              <a:t>Calculate the mean square residual and the mean square regression</a:t>
            </a:r>
          </a:p>
          <a:p>
            <a:pPr marL="285750" lvl="0" indent="-285750" fontAlgn="base">
              <a:lnSpc>
                <a:spcPct val="150000"/>
              </a:lnSpc>
              <a:buFont typeface="Wingdings" pitchFamily="2" charset="2"/>
              <a:buChar char="§"/>
            </a:pPr>
            <a:r>
              <a:rPr lang="en-US" dirty="0"/>
              <a:t>Calculate the F-Ratio.</a:t>
            </a:r>
          </a:p>
          <a:p>
            <a:pPr marL="285750" lvl="0" indent="-285750" fontAlgn="base">
              <a:lnSpc>
                <a:spcPct val="150000"/>
              </a:lnSpc>
              <a:buFont typeface="Wingdings" pitchFamily="2" charset="2"/>
              <a:buChar char="§"/>
            </a:pPr>
            <a:r>
              <a:rPr lang="en-US" dirty="0"/>
              <a:t> Determine the </a:t>
            </a:r>
            <a:r>
              <a:rPr lang="en-US" i="1" dirty="0"/>
              <a:t>p</a:t>
            </a:r>
            <a:r>
              <a:rPr lang="en-US" dirty="0"/>
              <a:t>-value for the F-Ratio.</a:t>
            </a:r>
          </a:p>
          <a:p>
            <a:pPr marL="285750" lvl="0" indent="-285750" fontAlgn="base">
              <a:lnSpc>
                <a:spcPct val="150000"/>
              </a:lnSpc>
              <a:buFont typeface="Wingdings" pitchFamily="2" charset="2"/>
              <a:buChar char="§"/>
            </a:pPr>
            <a:r>
              <a:rPr lang="en-US" dirty="0"/>
              <a:t>Using α = .05, is the regression equation statistically significant? Why?</a:t>
            </a:r>
          </a:p>
          <a:p>
            <a:pPr marL="285750" lvl="0" indent="-285750" fontAlgn="base">
              <a:lnSpc>
                <a:spcPct val="150000"/>
              </a:lnSpc>
              <a:buFont typeface="Wingdings" pitchFamily="2" charset="2"/>
              <a:buChar char="§"/>
            </a:pPr>
            <a:r>
              <a:rPr lang="en-US" dirty="0"/>
              <a:t>Calculate the standard error of the estimate from the average residual variance (</a:t>
            </a:r>
            <a:r>
              <a:rPr lang="en-US" dirty="0" err="1"/>
              <a:t>MS</a:t>
            </a:r>
            <a:r>
              <a:rPr lang="en-US" baseline="-25000" dirty="0" err="1"/>
              <a:t>Residual</a:t>
            </a:r>
            <a:r>
              <a:rPr lang="en-US" dirty="0" smtClean="0"/>
              <a:t>).</a:t>
            </a:r>
            <a:endParaRPr lang="en-US" dirty="0"/>
          </a:p>
        </p:txBody>
      </p:sp>
    </p:spTree>
    <p:extLst>
      <p:ext uri="{BB962C8B-B14F-4D97-AF65-F5344CB8AC3E}">
        <p14:creationId xmlns:p14="http://schemas.microsoft.com/office/powerpoint/2010/main" val="207755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578" y="1607027"/>
            <a:ext cx="7543800" cy="1711366"/>
          </a:xfrm>
          <a:prstGeom prst="rect">
            <a:avLst/>
          </a:prstGeom>
        </p:spPr>
        <p:txBody>
          <a:bodyPr wrap="square">
            <a:spAutoFit/>
          </a:bodyPr>
          <a:lstStyle/>
          <a:p>
            <a:pPr marL="285750" lvl="0" indent="-285750" fontAlgn="base">
              <a:lnSpc>
                <a:spcPct val="150000"/>
              </a:lnSpc>
              <a:buFont typeface="Wingdings" pitchFamily="2" charset="2"/>
              <a:buChar char="§"/>
            </a:pPr>
            <a:r>
              <a:rPr lang="en-US" dirty="0" smtClean="0"/>
              <a:t>Calculate </a:t>
            </a:r>
            <a:r>
              <a:rPr lang="en-US" dirty="0"/>
              <a:t>the standard error of the slope SE(b</a:t>
            </a:r>
            <a:r>
              <a:rPr lang="en-US" baseline="-25000" dirty="0"/>
              <a:t>1</a:t>
            </a:r>
            <a:r>
              <a:rPr lang="en-US" dirty="0"/>
              <a:t>) and standard error of the intercept SE(b</a:t>
            </a:r>
            <a:r>
              <a:rPr lang="en-US" baseline="-25000" dirty="0"/>
              <a:t>0</a:t>
            </a:r>
            <a:r>
              <a:rPr lang="en-US" dirty="0"/>
              <a:t>).</a:t>
            </a:r>
          </a:p>
          <a:p>
            <a:pPr marL="285750" lvl="0" indent="-285750" fontAlgn="base">
              <a:lnSpc>
                <a:spcPct val="150000"/>
              </a:lnSpc>
              <a:buFont typeface="Wingdings" pitchFamily="2" charset="2"/>
              <a:buChar char="§"/>
            </a:pPr>
            <a:r>
              <a:rPr lang="en-US" dirty="0"/>
              <a:t>Calculate the </a:t>
            </a:r>
            <a:r>
              <a:rPr lang="en-US" i="1" dirty="0"/>
              <a:t>t</a:t>
            </a:r>
            <a:r>
              <a:rPr lang="en-US" dirty="0"/>
              <a:t>-Value for the slope (</a:t>
            </a:r>
            <a:r>
              <a:rPr lang="en-US" i="1" dirty="0"/>
              <a:t>b</a:t>
            </a:r>
            <a:r>
              <a:rPr lang="en-US" baseline="-25000" dirty="0"/>
              <a:t>1</a:t>
            </a:r>
            <a:r>
              <a:rPr lang="en-US" dirty="0"/>
              <a:t>). What is the p-value?</a:t>
            </a:r>
          </a:p>
          <a:p>
            <a:pPr marL="285750" lvl="0" indent="-285750" fontAlgn="base">
              <a:lnSpc>
                <a:spcPct val="150000"/>
              </a:lnSpc>
              <a:buFont typeface="Wingdings" pitchFamily="2" charset="2"/>
              <a:buChar char="§"/>
            </a:pPr>
            <a:r>
              <a:rPr lang="en-US" dirty="0"/>
              <a:t>Calculate the </a:t>
            </a:r>
            <a:r>
              <a:rPr lang="en-US" i="1" dirty="0"/>
              <a:t>t</a:t>
            </a:r>
            <a:r>
              <a:rPr lang="en-US" dirty="0"/>
              <a:t>-Value for the intercept (</a:t>
            </a:r>
            <a:r>
              <a:rPr lang="en-US" i="1" dirty="0"/>
              <a:t>b</a:t>
            </a:r>
            <a:r>
              <a:rPr lang="en-US" baseline="-25000" dirty="0"/>
              <a:t>0</a:t>
            </a:r>
            <a:r>
              <a:rPr lang="en-US" dirty="0"/>
              <a:t>). What is the p-value?</a:t>
            </a:r>
          </a:p>
        </p:txBody>
      </p:sp>
    </p:spTree>
    <p:extLst>
      <p:ext uri="{BB962C8B-B14F-4D97-AF65-F5344CB8AC3E}">
        <p14:creationId xmlns:p14="http://schemas.microsoft.com/office/powerpoint/2010/main" val="130199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372</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86</cp:revision>
  <dcterms:created xsi:type="dcterms:W3CDTF">2018-11-11T19:22:43Z</dcterms:created>
  <dcterms:modified xsi:type="dcterms:W3CDTF">2018-12-25T11:25:48Z</dcterms:modified>
</cp:coreProperties>
</file>